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8"/>
  </p:notesMasterIdLst>
  <p:sldIdLst>
    <p:sldId id="256" r:id="rId2"/>
    <p:sldId id="291" r:id="rId3"/>
    <p:sldId id="295" r:id="rId4"/>
    <p:sldId id="292" r:id="rId5"/>
    <p:sldId id="257" r:id="rId6"/>
    <p:sldId id="286" r:id="rId7"/>
    <p:sldId id="288" r:id="rId8"/>
    <p:sldId id="294" r:id="rId9"/>
    <p:sldId id="284" r:id="rId10"/>
    <p:sldId id="285" r:id="rId11"/>
    <p:sldId id="277" r:id="rId12"/>
    <p:sldId id="278" r:id="rId13"/>
    <p:sldId id="279" r:id="rId14"/>
    <p:sldId id="280" r:id="rId15"/>
    <p:sldId id="282" r:id="rId16"/>
    <p:sldId id="283" r:id="rId17"/>
    <p:sldId id="264" r:id="rId18"/>
    <p:sldId id="265" r:id="rId19"/>
    <p:sldId id="267" r:id="rId20"/>
    <p:sldId id="268" r:id="rId21"/>
    <p:sldId id="269" r:id="rId22"/>
    <p:sldId id="270" r:id="rId23"/>
    <p:sldId id="271" r:id="rId24"/>
    <p:sldId id="272" r:id="rId25"/>
    <p:sldId id="296" r:id="rId26"/>
    <p:sldId id="289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26C52-977B-8B4E-8EB7-2760B2041F90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5E60FC-759A-A145-ABD8-E9FC48851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614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E6F1A-BAF7-4EFA-99C8-74339BF53D8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033A-1E26-314B-A969-25ED57C979CF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BF21-A568-4F40-8891-26AE02C8E5C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033A-1E26-314B-A969-25ED57C979CF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BF21-A568-4F40-8891-26AE02C8E5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033A-1E26-314B-A969-25ED57C979CF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BF21-A568-4F40-8891-26AE02C8E5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033A-1E26-314B-A969-25ED57C979CF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BF21-A568-4F40-8891-26AE02C8E5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033A-1E26-314B-A969-25ED57C979CF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BF21-A568-4F40-8891-26AE02C8E5C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033A-1E26-314B-A969-25ED57C979CF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BF21-A568-4F40-8891-26AE02C8E5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033A-1E26-314B-A969-25ED57C979CF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BF21-A568-4F40-8891-26AE02C8E5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033A-1E26-314B-A969-25ED57C979CF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BF21-A568-4F40-8891-26AE02C8E5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033A-1E26-314B-A969-25ED57C979CF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BF21-A568-4F40-8891-26AE02C8E5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033A-1E26-314B-A969-25ED57C979CF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BF21-A568-4F40-8891-26AE02C8E5C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4E3033A-1E26-314B-A969-25ED57C979CF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90DBF21-A568-4F40-8891-26AE02C8E5C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4E3033A-1E26-314B-A969-25ED57C979CF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90DBF21-A568-4F40-8891-26AE02C8E5C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033" y="2519172"/>
            <a:ext cx="8077200" cy="21239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                       -KK Sharma </a:t>
            </a:r>
            <a:br>
              <a:rPr lang="en-US" dirty="0" smtClean="0"/>
            </a:br>
            <a:r>
              <a:rPr lang="en-US" dirty="0" smtClean="0"/>
              <a:t>              </a:t>
            </a:r>
            <a:r>
              <a:rPr lang="en-US" sz="3200" dirty="0" smtClean="0"/>
              <a:t>Chairman, KK Sharma Law Offices &amp;</a:t>
            </a:r>
            <a:br>
              <a:rPr lang="en-US" sz="3200" dirty="0" smtClean="0"/>
            </a:br>
            <a:r>
              <a:rPr lang="en-US" sz="3200" dirty="0" smtClean="0"/>
              <a:t>                                              ex Director General , CCI   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8265" y="876369"/>
            <a:ext cx="8077200" cy="1499616"/>
          </a:xfrm>
        </p:spPr>
        <p:txBody>
          <a:bodyPr>
            <a:normAutofit fontScale="92500" lnSpcReduction="10000"/>
          </a:bodyPr>
          <a:lstStyle/>
          <a:p>
            <a:r>
              <a:rPr lang="en-US" sz="4800" dirty="0" smtClean="0"/>
              <a:t>                   </a:t>
            </a:r>
            <a:r>
              <a:rPr lang="en-US" sz="4000" dirty="0" smtClean="0"/>
              <a:t>Bargaining Power in     </a:t>
            </a:r>
            <a:r>
              <a:rPr lang="en-US" sz="4800" dirty="0" smtClean="0"/>
              <a:t>		 </a:t>
            </a:r>
            <a:r>
              <a:rPr lang="en-US" sz="6600" dirty="0" smtClean="0"/>
              <a:t>FOOD VALUE CHAIN</a:t>
            </a: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476480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 HSE, St. Petersburg, Russia                   May 18,2016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80675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Progression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904" y="1457309"/>
            <a:ext cx="8229600" cy="4625609"/>
          </a:xfrm>
        </p:spPr>
        <p:txBody>
          <a:bodyPr>
            <a:normAutofit fontScale="40000" lnSpcReduction="20000"/>
          </a:bodyPr>
          <a:lstStyle/>
          <a:p>
            <a:pPr marL="118872" indent="0">
              <a:buNone/>
            </a:pPr>
            <a:endParaRPr lang="en-US" dirty="0" smtClean="0"/>
          </a:p>
          <a:p>
            <a:r>
              <a:rPr lang="en-US" sz="8000" dirty="0" smtClean="0"/>
              <a:t>Like Competition Law</a:t>
            </a:r>
          </a:p>
          <a:p>
            <a:pPr lvl="1"/>
            <a:r>
              <a:rPr lang="en-US" sz="4200" dirty="0" smtClean="0"/>
              <a:t>Regulation in the Beginning</a:t>
            </a:r>
          </a:p>
          <a:p>
            <a:pPr lvl="1"/>
            <a:r>
              <a:rPr lang="en-US" sz="4200" dirty="0" smtClean="0"/>
              <a:t>Leave Free Once the Markets Mature</a:t>
            </a:r>
          </a:p>
          <a:p>
            <a:pPr marL="457200" lvl="1" indent="0">
              <a:buNone/>
            </a:pPr>
            <a:endParaRPr lang="en-US" sz="5100" dirty="0"/>
          </a:p>
          <a:p>
            <a:r>
              <a:rPr lang="en-US" sz="9000" dirty="0" smtClean="0"/>
              <a:t>Politico Social Reasons</a:t>
            </a:r>
          </a:p>
          <a:p>
            <a:pPr lvl="1"/>
            <a:r>
              <a:rPr lang="en-US" sz="3800" b="1" dirty="0" smtClean="0"/>
              <a:t>Politics  </a:t>
            </a:r>
          </a:p>
          <a:p>
            <a:pPr lvl="1"/>
            <a:r>
              <a:rPr lang="en-US" sz="3800" b="1" dirty="0" err="1" smtClean="0"/>
              <a:t>Latur</a:t>
            </a:r>
            <a:r>
              <a:rPr lang="en-US" sz="3800" b="1" dirty="0" smtClean="0"/>
              <a:t> Water</a:t>
            </a:r>
          </a:p>
          <a:p>
            <a:pPr lvl="1"/>
            <a:r>
              <a:rPr lang="en-US" sz="3800" b="1" dirty="0" smtClean="0"/>
              <a:t>Farmers’ Suicides-Loans</a:t>
            </a:r>
          </a:p>
          <a:p>
            <a:pPr lvl="1"/>
            <a:r>
              <a:rPr lang="en-US" sz="3800" b="1" dirty="0" smtClean="0"/>
              <a:t>Sensitive-Tax Issue</a:t>
            </a:r>
          </a:p>
          <a:p>
            <a:pPr marL="457200" lvl="1" indent="0">
              <a:buNone/>
            </a:pPr>
            <a:endParaRPr lang="en-US" sz="5800" dirty="0" smtClean="0"/>
          </a:p>
          <a:p>
            <a:r>
              <a:rPr lang="en-US" sz="5800" dirty="0" smtClean="0"/>
              <a:t>Decisions Very Careful</a:t>
            </a:r>
          </a:p>
          <a:p>
            <a:pPr marL="118872" indent="0">
              <a:buNone/>
            </a:pPr>
            <a:endParaRPr lang="en-US" dirty="0" smtClean="0"/>
          </a:p>
          <a:p>
            <a:r>
              <a:rPr lang="en-US" sz="6700" dirty="0" smtClean="0"/>
              <a:t>Near </a:t>
            </a:r>
            <a:r>
              <a:rPr lang="en-US" sz="6700" dirty="0"/>
              <a:t>Over </a:t>
            </a:r>
            <a:r>
              <a:rPr lang="en-US" sz="6700" dirty="0" smtClean="0"/>
              <a:t>Protection</a:t>
            </a:r>
          </a:p>
          <a:p>
            <a:pPr lvl="1"/>
            <a:r>
              <a:rPr lang="en-US" sz="6700" dirty="0" err="1" smtClean="0"/>
              <a:t>Affluents</a:t>
            </a:r>
            <a:r>
              <a:rPr lang="en-US" sz="6700" dirty="0" smtClean="0"/>
              <a:t> Misusing</a:t>
            </a:r>
            <a:endParaRPr lang="en-US" sz="6700" dirty="0"/>
          </a:p>
          <a:p>
            <a:pPr marL="118872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814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Kirana</a:t>
            </a:r>
            <a:r>
              <a:rPr lang="en-US" dirty="0" smtClean="0"/>
              <a:t> Stores</a:t>
            </a:r>
          </a:p>
          <a:p>
            <a:r>
              <a:rPr lang="en-US" dirty="0" smtClean="0"/>
              <a:t>Supermarkets/ mall based shopping -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Big Bazaar, Spencer </a:t>
            </a:r>
          </a:p>
          <a:p>
            <a:r>
              <a:rPr lang="en-US" dirty="0" err="1" smtClean="0"/>
              <a:t>Multibrand</a:t>
            </a:r>
            <a:r>
              <a:rPr lang="en-US" dirty="0" smtClean="0"/>
              <a:t> stores -</a:t>
            </a:r>
          </a:p>
          <a:p>
            <a:pPr>
              <a:buNone/>
            </a:pPr>
            <a:r>
              <a:rPr lang="en-US" dirty="0" smtClean="0"/>
              <a:t>   Wal-Mart, Carrefour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E-</a:t>
            </a:r>
            <a:r>
              <a:rPr lang="en-US" dirty="0" err="1" smtClean="0"/>
              <a:t>tailers</a:t>
            </a:r>
            <a:r>
              <a:rPr lang="en-US" dirty="0" smtClean="0"/>
              <a:t> – </a:t>
            </a:r>
            <a:r>
              <a:rPr lang="en-US" dirty="0" err="1" smtClean="0"/>
              <a:t>Grofers</a:t>
            </a:r>
            <a:r>
              <a:rPr lang="en-US" dirty="0" smtClean="0"/>
              <a:t>, </a:t>
            </a:r>
            <a:r>
              <a:rPr lang="en-US" dirty="0" err="1" smtClean="0"/>
              <a:t>BigBasket</a:t>
            </a:r>
            <a:r>
              <a:rPr lang="en-US" dirty="0" smtClean="0"/>
              <a:t>, etc.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Indian Food Retail Sector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54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33400" y="2057400"/>
          <a:ext cx="8229600" cy="27431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r>
                        <a:rPr lang="en-US" b="1" dirty="0" smtClean="0"/>
                        <a:t>Type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b="1" dirty="0" smtClean="0"/>
                        <a:t>Advantages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Corporate Retail Giants (Supermarkets)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Holistic</a:t>
                      </a:r>
                      <a:r>
                        <a:rPr lang="en-US" baseline="0" dirty="0" smtClean="0"/>
                        <a:t> Experience</a:t>
                      </a:r>
                    </a:p>
                    <a:p>
                      <a:r>
                        <a:rPr lang="en-US" dirty="0" smtClean="0"/>
                        <a:t>Wholesome family outing</a:t>
                      </a:r>
                    </a:p>
                    <a:p>
                      <a:r>
                        <a:rPr lang="en-US" dirty="0" smtClean="0"/>
                        <a:t>Broader range of products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Small Scale Retailers (</a:t>
                      </a:r>
                      <a:r>
                        <a:rPr lang="en-US" dirty="0" err="1" smtClean="0"/>
                        <a:t>Kirana</a:t>
                      </a:r>
                      <a:r>
                        <a:rPr lang="en-US" dirty="0" smtClean="0"/>
                        <a:t> Stores)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Goodwill </a:t>
                      </a:r>
                    </a:p>
                    <a:p>
                      <a:r>
                        <a:rPr lang="en-US" dirty="0" smtClean="0"/>
                        <a:t>Credit till the</a:t>
                      </a:r>
                      <a:r>
                        <a:rPr lang="en-US" baseline="0" dirty="0" smtClean="0"/>
                        <a:t> end of the month</a:t>
                      </a:r>
                    </a:p>
                    <a:p>
                      <a:r>
                        <a:rPr lang="en-US" baseline="0" dirty="0" smtClean="0"/>
                        <a:t>Familiarity of Face</a:t>
                      </a:r>
                    </a:p>
                    <a:p>
                      <a:r>
                        <a:rPr lang="en-US" baseline="0" dirty="0" smtClean="0"/>
                        <a:t>Familiarity of individual preferences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Tipping the Bargaining Power?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181600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A superior bargaining power may be amassed by the organised retail sector in the near future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1804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models: </a:t>
            </a:r>
          </a:p>
          <a:p>
            <a:pPr>
              <a:buNone/>
            </a:pPr>
            <a:r>
              <a:rPr lang="en-US" dirty="0" err="1" smtClean="0"/>
              <a:t>Hyperlocal</a:t>
            </a:r>
            <a:r>
              <a:rPr lang="en-US" dirty="0" smtClean="0"/>
              <a:t> : </a:t>
            </a:r>
            <a:r>
              <a:rPr lang="en-US" dirty="0" err="1" smtClean="0"/>
              <a:t>Grofers</a:t>
            </a:r>
            <a:r>
              <a:rPr lang="en-US" dirty="0" smtClean="0"/>
              <a:t>, </a:t>
            </a:r>
            <a:r>
              <a:rPr lang="en-US" dirty="0" err="1" smtClean="0"/>
              <a:t>Zopnow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Marketplace: Big Basket, </a:t>
            </a:r>
            <a:r>
              <a:rPr lang="en-US" dirty="0" err="1" smtClean="0"/>
              <a:t>UrDoorstep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New Model </a:t>
            </a:r>
          </a:p>
          <a:p>
            <a:pPr>
              <a:buNone/>
            </a:pPr>
            <a:r>
              <a:rPr lang="en-US" dirty="0" err="1" smtClean="0"/>
              <a:t>Mandi</a:t>
            </a:r>
            <a:r>
              <a:rPr lang="en-US" dirty="0" smtClean="0"/>
              <a:t>-Direct: Rocketgrocery.com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Disrupting E-commerce: 3</a:t>
            </a:r>
            <a:r>
              <a:rPr lang="en-US" baseline="30000" dirty="0" smtClean="0"/>
              <a:t>rd</a:t>
            </a:r>
            <a:r>
              <a:rPr lang="en-US" dirty="0" smtClean="0"/>
              <a:t> Player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68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smtClean="0"/>
              <a:t>Technology led  Revolution </a:t>
            </a:r>
          </a:p>
          <a:p>
            <a:pPr algn="just"/>
            <a:r>
              <a:rPr lang="en-US" sz="3600" dirty="0" smtClean="0"/>
              <a:t>Market situation difficult to determine </a:t>
            </a:r>
          </a:p>
          <a:p>
            <a:pPr algn="just"/>
            <a:r>
              <a:rPr lang="en-US" sz="3600" dirty="0" smtClean="0"/>
              <a:t>Big supermarkets Changing with  </a:t>
            </a:r>
            <a:r>
              <a:rPr lang="en-US" sz="3600" dirty="0"/>
              <a:t>T</a:t>
            </a:r>
            <a:r>
              <a:rPr lang="en-US" sz="3600" dirty="0" smtClean="0"/>
              <a:t>echnology</a:t>
            </a:r>
          </a:p>
          <a:p>
            <a:pPr algn="just"/>
            <a:r>
              <a:rPr lang="en-US" sz="3600" dirty="0"/>
              <a:t>I</a:t>
            </a:r>
            <a:r>
              <a:rPr lang="en-US" sz="3600" dirty="0" smtClean="0"/>
              <a:t>n a </a:t>
            </a:r>
            <a:r>
              <a:rPr lang="en-US" sz="3600" dirty="0"/>
              <a:t>S</a:t>
            </a:r>
            <a:r>
              <a:rPr lang="en-US" sz="3600" dirty="0" smtClean="0"/>
              <a:t>tate of Flux</a:t>
            </a:r>
          </a:p>
          <a:p>
            <a:pPr algn="just"/>
            <a:r>
              <a:rPr lang="en-US" sz="3600" dirty="0" smtClean="0"/>
              <a:t>This provides the Government/Agency to take stock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Superior Bargaining Power- India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29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CCI needs to be vigilant – social obligation mandated by Competition Act – S. 19(4)(k)</a:t>
            </a:r>
          </a:p>
          <a:p>
            <a:r>
              <a:rPr lang="en-US" dirty="0" smtClean="0"/>
              <a:t>The CCP – probed food and essential commodities – sugar </a:t>
            </a:r>
            <a:r>
              <a:rPr lang="en-US" dirty="0" err="1" smtClean="0"/>
              <a:t>cartelisation</a:t>
            </a:r>
            <a:r>
              <a:rPr lang="en-US" dirty="0" smtClean="0"/>
              <a:t>, rise in price in essential food items, poultry, </a:t>
            </a:r>
            <a:r>
              <a:rPr lang="en-US" dirty="0" err="1" smtClean="0"/>
              <a:t>vanaspati</a:t>
            </a:r>
            <a:r>
              <a:rPr lang="en-US" dirty="0" smtClean="0"/>
              <a:t>, etc.</a:t>
            </a:r>
          </a:p>
          <a:p>
            <a:r>
              <a:rPr lang="en-US" dirty="0"/>
              <a:t>C</a:t>
            </a:r>
            <a:r>
              <a:rPr lang="en-US" dirty="0" smtClean="0"/>
              <a:t>lose check on food supply chain, technological innovation and the integration of the two</a:t>
            </a:r>
          </a:p>
          <a:p>
            <a:r>
              <a:rPr lang="en-US" dirty="0" smtClean="0"/>
              <a:t>Conduct studies in the Sector</a:t>
            </a:r>
          </a:p>
          <a:p>
            <a:r>
              <a:rPr lang="en-US" dirty="0" smtClean="0"/>
              <a:t>Scrape  redundant laws and prepare for changing market dynamics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Government and CCI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08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 fontScale="77500" lnSpcReduction="20000"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Big Daddies </a:t>
            </a:r>
            <a:r>
              <a:rPr lang="en-IN" dirty="0" smtClean="0"/>
              <a:t>establishing effective Business-to-Business (farmer-processor, processor-retailer) solutions thereby leveraging the core competence of each player in the supply chain</a:t>
            </a:r>
          </a:p>
          <a:p>
            <a:pPr algn="just"/>
            <a:r>
              <a:rPr lang="en-IN" dirty="0" smtClean="0"/>
              <a:t>Advent of e-retail provides competition for market share lost by unorganized sector to the organized sector </a:t>
            </a:r>
          </a:p>
          <a:p>
            <a:pPr algn="just"/>
            <a:r>
              <a:rPr lang="en-IN" dirty="0" smtClean="0"/>
              <a:t>Success Story – </a:t>
            </a:r>
            <a:r>
              <a:rPr lang="en-IN" dirty="0" err="1" smtClean="0"/>
              <a:t>Amul</a:t>
            </a:r>
            <a:r>
              <a:rPr lang="en-IN" dirty="0" smtClean="0"/>
              <a:t>, the Apple Project, etc. -  Economies of scale through supply chain integration while redistributing wealth </a:t>
            </a:r>
          </a:p>
          <a:p>
            <a:pPr algn="just"/>
            <a:r>
              <a:rPr lang="en-IN" dirty="0" smtClean="0"/>
              <a:t>Anti competitive effect from emerging superior bargaining power can and will be effectively countered by the market in India and the government and CCI if appropriate measures are taken in a timely manner. </a:t>
            </a: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		 DISRUPTERS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16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595" y="0"/>
            <a:ext cx="8229600" cy="6019800"/>
          </a:xfrm>
        </p:spPr>
        <p:txBody>
          <a:bodyPr>
            <a:normAutofit/>
          </a:bodyPr>
          <a:lstStyle/>
          <a:p>
            <a:r>
              <a:rPr lang="en-IN" dirty="0" smtClean="0">
                <a:solidFill>
                  <a:schemeClr val="bg1"/>
                </a:solidFill>
              </a:rPr>
              <a:t>Highest retails outlet in the world </a:t>
            </a:r>
            <a:r>
              <a:rPr lang="en-US" dirty="0" smtClean="0">
                <a:solidFill>
                  <a:schemeClr val="bg1"/>
                </a:solidFill>
              </a:rPr>
              <a:t>–</a:t>
            </a:r>
            <a:r>
              <a:rPr lang="en-IN" dirty="0" smtClean="0">
                <a:solidFill>
                  <a:schemeClr val="bg1"/>
                </a:solidFill>
              </a:rPr>
              <a:t>over 13 m  </a:t>
            </a:r>
            <a:r>
              <a:rPr lang="en-IN" dirty="0" smtClean="0"/>
              <a:t>is 50-100 square feet. It also has the highest number of outlets (11,903) per million inhabitants. </a:t>
            </a:r>
          </a:p>
          <a:p>
            <a:pPr lvl="0"/>
            <a:r>
              <a:rPr lang="en-IN" b="1" dirty="0" smtClean="0"/>
              <a:t>92% belongs to private traditional unorganised players</a:t>
            </a:r>
            <a:r>
              <a:rPr lang="en-IN" dirty="0" smtClean="0"/>
              <a:t> - General stores, </a:t>
            </a:r>
            <a:r>
              <a:rPr lang="en-IN" dirty="0" err="1" smtClean="0"/>
              <a:t>kirana</a:t>
            </a:r>
            <a:r>
              <a:rPr lang="en-IN" dirty="0" smtClean="0"/>
              <a:t> stores and street sellers (50-100 sq ft shops)</a:t>
            </a:r>
          </a:p>
          <a:p>
            <a:pPr lvl="0"/>
            <a:r>
              <a:rPr lang="en-IN" dirty="0" smtClean="0"/>
              <a:t>Organised – Supermarket, hypermarkets, Discount Stores, Government stores, e-</a:t>
            </a:r>
            <a:r>
              <a:rPr lang="en-IN" dirty="0" err="1" smtClean="0"/>
              <a:t>tailers</a:t>
            </a:r>
            <a:r>
              <a:rPr lang="en-IN" dirty="0" smtClean="0"/>
              <a:t>- around 5% </a:t>
            </a:r>
          </a:p>
          <a:p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44473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                     KIRANA 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4525963"/>
          </a:xfrm>
        </p:spPr>
        <p:txBody>
          <a:bodyPr>
            <a:normAutofit/>
          </a:bodyPr>
          <a:lstStyle/>
          <a:p>
            <a:r>
              <a:rPr lang="en-IN" dirty="0" smtClean="0"/>
              <a:t>Local family run business</a:t>
            </a:r>
          </a:p>
          <a:p>
            <a:r>
              <a:rPr lang="en-IN" dirty="0" smtClean="0"/>
              <a:t>Strong roots in locality</a:t>
            </a:r>
          </a:p>
          <a:p>
            <a:r>
              <a:rPr lang="en-IN" dirty="0" smtClean="0"/>
              <a:t>Have strong customer base</a:t>
            </a:r>
            <a:endParaRPr lang="en-IN" dirty="0"/>
          </a:p>
        </p:txBody>
      </p:sp>
      <p:pic>
        <p:nvPicPr>
          <p:cNvPr id="4" name="Picture 2" descr="http://bsmedia.business-standard.com/_media/bs/img/article/2015-02/25/full/1424866241-38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56690" y="1676400"/>
            <a:ext cx="4887310" cy="3657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728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      E tailers in Food retail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Recent phenomenon</a:t>
            </a:r>
          </a:p>
          <a:p>
            <a:r>
              <a:rPr lang="en-IN" dirty="0" smtClean="0"/>
              <a:t>Only in Metros</a:t>
            </a:r>
          </a:p>
          <a:p>
            <a:r>
              <a:rPr lang="en-IN" dirty="0" smtClean="0"/>
              <a:t>Two Models-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Inventory based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Through local markets</a:t>
            </a:r>
          </a:p>
          <a:p>
            <a:pPr marL="514350" indent="-514350"/>
            <a:r>
              <a:rPr lang="en-IN" dirty="0" smtClean="0"/>
              <a:t>Varying degree of success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8792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              Indian Agriculture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~13% of GDP</a:t>
            </a:r>
          </a:p>
          <a:p>
            <a:r>
              <a:rPr lang="en-IN" dirty="0" smtClean="0"/>
              <a:t>Employment to approx. 34 % of Indian Population (Total Indian population &gt;1.2 billion)</a:t>
            </a:r>
          </a:p>
          <a:p>
            <a:r>
              <a:rPr lang="en-IN" dirty="0" smtClean="0"/>
              <a:t>One of the largest producers in the world-</a:t>
            </a:r>
          </a:p>
          <a:p>
            <a:r>
              <a:rPr lang="en-IN" dirty="0" smtClean="0"/>
              <a:t>3</a:t>
            </a:r>
            <a:r>
              <a:rPr lang="en-IN" baseline="30000" dirty="0" smtClean="0"/>
              <a:t>rd</a:t>
            </a:r>
            <a:r>
              <a:rPr lang="en-IN" dirty="0" smtClean="0"/>
              <a:t> largest wheat producer; 2</a:t>
            </a:r>
            <a:r>
              <a:rPr lang="en-IN" baseline="30000" dirty="0" smtClean="0"/>
              <a:t>nd</a:t>
            </a:r>
            <a:r>
              <a:rPr lang="en-IN" dirty="0" smtClean="0"/>
              <a:t> largest rice producer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981200" y="1219200"/>
            <a:ext cx="521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IN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HUGE POTENTIAL</a:t>
            </a:r>
            <a:endParaRPr lang="en-IN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388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     Present bargaining power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3048000" y="1857726"/>
            <a:ext cx="27420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NOBODY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7628" y="3156221"/>
            <a:ext cx="49496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</a:t>
            </a:r>
            <a:r>
              <a:rPr lang="en-US" sz="3200" b="1" dirty="0" smtClean="0"/>
              <a:t>May Rapidly Change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57628" y="4278159"/>
            <a:ext cx="574054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</a:t>
            </a:r>
            <a:r>
              <a:rPr lang="en-US" sz="3200" b="1" dirty="0" smtClean="0"/>
              <a:t>Technology A Big Disruptor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-332902" y="5338721"/>
            <a:ext cx="96631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        Apps with No Inventory May Have the Most Power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5624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     Way to Grow -Cooperatives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600" dirty="0" smtClean="0"/>
              <a:t>Leads to integration and consolidation</a:t>
            </a:r>
          </a:p>
          <a:p>
            <a:r>
              <a:rPr lang="en-IN" sz="3600" dirty="0" smtClean="0"/>
              <a:t>Economies of scale</a:t>
            </a:r>
          </a:p>
          <a:p>
            <a:r>
              <a:rPr lang="en-IN" sz="3600" dirty="0" smtClean="0"/>
              <a:t>Many success stories- Amul, Mahagrapes, Ginger Production in Karbi Anglong District 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6576505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Contract  and Corporate Farming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At infancy</a:t>
            </a:r>
          </a:p>
          <a:p>
            <a:r>
              <a:rPr lang="en-IN" dirty="0" smtClean="0"/>
              <a:t>Very successful in integrating the supply chain</a:t>
            </a:r>
          </a:p>
          <a:p>
            <a:r>
              <a:rPr lang="en-IN" dirty="0" smtClean="0"/>
              <a:t>Challenges-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Land ceiling laws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Farmers with small land holdings- high transaction cost in executing agreements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Lack of Political will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918743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			Various issues 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Gradual accumulation of bargaining power – big retail brands</a:t>
            </a:r>
          </a:p>
          <a:p>
            <a:r>
              <a:rPr lang="en-IN" dirty="0" smtClean="0"/>
              <a:t>May be of detriment to small farmers</a:t>
            </a:r>
          </a:p>
          <a:p>
            <a:r>
              <a:rPr lang="en-IN" dirty="0" smtClean="0"/>
              <a:t>Whether CCI equipped?</a:t>
            </a:r>
          </a:p>
          <a:p>
            <a:pPr lvl="1">
              <a:buFont typeface="Courier New" pitchFamily="49" charset="0"/>
              <a:buChar char="o"/>
            </a:pPr>
            <a:r>
              <a:rPr lang="en-IN" dirty="0" smtClean="0"/>
              <a:t>Needs More Focus</a:t>
            </a:r>
          </a:p>
          <a:p>
            <a:pPr lvl="1">
              <a:buFont typeface="Courier New" pitchFamily="49" charset="0"/>
              <a:buChar char="o"/>
            </a:pPr>
            <a:r>
              <a:rPr lang="en-IN" dirty="0" smtClean="0"/>
              <a:t>Less  cases till now </a:t>
            </a:r>
          </a:p>
          <a:p>
            <a:pPr lvl="1">
              <a:buFont typeface="Courier New" pitchFamily="49" charset="0"/>
              <a:buChar char="o"/>
            </a:pPr>
            <a:r>
              <a:rPr lang="en-IN" dirty="0" smtClean="0"/>
              <a:t>Focus on investigation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233355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Competition Law / Government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Majority farmers – poor and illiterate</a:t>
            </a:r>
          </a:p>
          <a:p>
            <a:r>
              <a:rPr lang="en-IN" dirty="0" smtClean="0"/>
              <a:t>Government needs to safeguard their rights</a:t>
            </a:r>
          </a:p>
          <a:p>
            <a:r>
              <a:rPr lang="en-IN" dirty="0" smtClean="0"/>
              <a:t>Competition Law not sufficient alone</a:t>
            </a:r>
          </a:p>
          <a:p>
            <a:r>
              <a:rPr lang="en-IN" dirty="0" smtClean="0"/>
              <a:t>Government needs to issue directives on rates of contract farming, its mechanism, etc.</a:t>
            </a:r>
          </a:p>
          <a:p>
            <a:r>
              <a:rPr lang="en-IN" dirty="0" smtClean="0"/>
              <a:t>Agriculture policy to be competition compliant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2557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FUTURE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295656"/>
          </a:xfrm>
        </p:spPr>
        <p:txBody>
          <a:bodyPr>
            <a:normAutofit fontScale="77500" lnSpcReduction="20000"/>
          </a:bodyPr>
          <a:lstStyle/>
          <a:p>
            <a:r>
              <a:rPr lang="en-US" sz="4100" dirty="0" smtClean="0"/>
              <a:t>Bargaining Power Shift</a:t>
            </a:r>
          </a:p>
          <a:p>
            <a:pPr lvl="1"/>
            <a:r>
              <a:rPr lang="en-US" dirty="0" smtClean="0"/>
              <a:t>From Aggregate Intermediaries to</a:t>
            </a:r>
          </a:p>
          <a:p>
            <a:pPr lvl="1"/>
            <a:r>
              <a:rPr lang="en-US" dirty="0" smtClean="0"/>
              <a:t>Growing Class, Aggregators and Last Mile Vendor</a:t>
            </a:r>
          </a:p>
          <a:p>
            <a:pPr lvl="1"/>
            <a:endParaRPr lang="en-US" dirty="0" smtClean="0"/>
          </a:p>
          <a:p>
            <a:r>
              <a:rPr lang="en-US" sz="4100" dirty="0" smtClean="0"/>
              <a:t>Agents</a:t>
            </a:r>
            <a:endParaRPr lang="en-US" sz="4100" dirty="0"/>
          </a:p>
          <a:p>
            <a:pPr lvl="1"/>
            <a:r>
              <a:rPr lang="en-US" dirty="0" smtClean="0"/>
              <a:t>New Entrants</a:t>
            </a:r>
          </a:p>
          <a:p>
            <a:pPr lvl="1"/>
            <a:r>
              <a:rPr lang="en-US" dirty="0" smtClean="0"/>
              <a:t>Technology</a:t>
            </a:r>
          </a:p>
          <a:p>
            <a:pPr lvl="1"/>
            <a:r>
              <a:rPr lang="en-US" dirty="0" smtClean="0"/>
              <a:t>Transparency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sz="4200" dirty="0" smtClean="0"/>
              <a:t>On Way Out</a:t>
            </a:r>
          </a:p>
          <a:p>
            <a:pPr lvl="1"/>
            <a:r>
              <a:rPr lang="en-US" dirty="0" smtClean="0"/>
              <a:t>Information Transparency</a:t>
            </a:r>
          </a:p>
          <a:p>
            <a:pPr lvl="1"/>
            <a:r>
              <a:rPr lang="en-US" dirty="0" smtClean="0"/>
              <a:t>Large Links in Chain</a:t>
            </a:r>
          </a:p>
          <a:p>
            <a:pPr lvl="1"/>
            <a:r>
              <a:rPr lang="en-US" dirty="0" smtClean="0"/>
              <a:t>Signs are There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1162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 smtClean="0"/>
              <a:t>		</a:t>
            </a:r>
            <a:r>
              <a:rPr lang="en-US" sz="5400" b="1" dirty="0" smtClean="0"/>
              <a:t>THANK YOU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220784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762000"/>
          </a:xfrm>
        </p:spPr>
        <p:txBody>
          <a:bodyPr>
            <a:normAutofit fontScale="70000" lnSpcReduction="20000"/>
          </a:bodyPr>
          <a:lstStyle/>
          <a:p>
            <a:pPr marL="118872" indent="0">
              <a:buNone/>
            </a:pPr>
            <a:r>
              <a:rPr lang="en-IN" sz="4100" dirty="0" smtClean="0">
                <a:solidFill>
                  <a:srgbClr val="FFFF00"/>
                </a:solidFill>
              </a:rPr>
              <a:t>			</a:t>
            </a:r>
            <a:r>
              <a:rPr lang="en-IN" sz="4000" b="1" dirty="0" smtClean="0">
                <a:solidFill>
                  <a:srgbClr val="FFFF00"/>
                </a:solidFill>
              </a:rPr>
              <a:t>COMPARISONS</a:t>
            </a:r>
            <a:r>
              <a:rPr lang="en-IN" sz="4100" dirty="0" smtClean="0"/>
              <a:t>m</a:t>
            </a:r>
            <a:r>
              <a:rPr lang="en-IN" dirty="0" smtClean="0"/>
              <a:t>parisonld – much below world average</a:t>
            </a:r>
            <a:endParaRPr lang="en-IN" dirty="0"/>
          </a:p>
        </p:txBody>
      </p:sp>
      <p:pic>
        <p:nvPicPr>
          <p:cNvPr id="4" name="Picture 3" descr="Crop Yield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3288" y="1547631"/>
            <a:ext cx="6248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7664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        Issues on  Supply </a:t>
            </a:r>
            <a:r>
              <a:rPr lang="en-IN" dirty="0"/>
              <a:t>S</a:t>
            </a:r>
            <a:r>
              <a:rPr lang="en-IN" dirty="0" smtClean="0"/>
              <a:t>ide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5869"/>
            <a:ext cx="8229600" cy="438814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IN" dirty="0" smtClean="0"/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Small land holdings</a:t>
            </a:r>
          </a:p>
          <a:p>
            <a:pPr marL="514350" indent="-514350">
              <a:buFont typeface="+mj-lt"/>
              <a:buAutoNum type="arabicPeriod"/>
            </a:pPr>
            <a:endParaRPr lang="en-IN" dirty="0" smtClean="0"/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Dependence on monsoon</a:t>
            </a:r>
          </a:p>
          <a:p>
            <a:pPr marL="514350" indent="-514350">
              <a:buFont typeface="+mj-lt"/>
              <a:buAutoNum type="arabicPeriod"/>
            </a:pPr>
            <a:endParaRPr lang="en-IN" dirty="0" smtClean="0"/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Traditional methods- not mechanised</a:t>
            </a:r>
          </a:p>
          <a:p>
            <a:pPr marL="514350" indent="-514350">
              <a:buFont typeface="+mj-lt"/>
              <a:buAutoNum type="arabicPeriod"/>
            </a:pPr>
            <a:endParaRPr lang="en-IN" dirty="0" smtClean="0"/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Middlemen in APMC </a:t>
            </a:r>
            <a:r>
              <a:rPr lang="en-IN" i="1" dirty="0" err="1" smtClean="0"/>
              <a:t>Mandis</a:t>
            </a:r>
            <a:r>
              <a:rPr lang="en-IN" i="1" dirty="0" smtClean="0"/>
              <a:t>- 250% inflation</a:t>
            </a:r>
          </a:p>
          <a:p>
            <a:pPr marL="514350" indent="-51435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29091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Bargaining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2902"/>
            <a:ext cx="8229600" cy="5299527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Generally, Farming Class Never Had It</a:t>
            </a:r>
          </a:p>
          <a:p>
            <a:r>
              <a:rPr lang="en-US" sz="3600" dirty="0" smtClean="0"/>
              <a:t>The  Kings/Warrior Class</a:t>
            </a:r>
          </a:p>
          <a:p>
            <a:r>
              <a:rPr lang="en-US" sz="3600" dirty="0" smtClean="0"/>
              <a:t>Trading Class- East India Company</a:t>
            </a:r>
          </a:p>
          <a:p>
            <a:r>
              <a:rPr lang="en-US" sz="3600" dirty="0" smtClean="0"/>
              <a:t>British Crown</a:t>
            </a:r>
          </a:p>
          <a:p>
            <a:r>
              <a:rPr lang="en-US" sz="3600" dirty="0" smtClean="0"/>
              <a:t>1947</a:t>
            </a:r>
          </a:p>
          <a:p>
            <a:r>
              <a:rPr lang="en-US" sz="3600" dirty="0" smtClean="0"/>
              <a:t>Story Begins Here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67358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1947 onwards-Story Unfolds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800" dirty="0" smtClean="0"/>
              <a:t>Farmers</a:t>
            </a:r>
          </a:p>
          <a:p>
            <a:pPr lvl="1"/>
            <a:r>
              <a:rPr lang="en-US" dirty="0" smtClean="0"/>
              <a:t>Small Holdings,</a:t>
            </a:r>
          </a:p>
          <a:p>
            <a:pPr lvl="1"/>
            <a:r>
              <a:rPr lang="en-US" dirty="0" smtClean="0"/>
              <a:t>Powerless-Stereotypes</a:t>
            </a:r>
          </a:p>
          <a:p>
            <a:pPr lvl="2"/>
            <a:r>
              <a:rPr lang="en-US" dirty="0" smtClean="0"/>
              <a:t>Monsoon</a:t>
            </a:r>
            <a:endParaRPr lang="en-US" dirty="0"/>
          </a:p>
          <a:p>
            <a:pPr lvl="2"/>
            <a:r>
              <a:rPr lang="en-US" dirty="0" smtClean="0"/>
              <a:t> </a:t>
            </a:r>
            <a:r>
              <a:rPr lang="en-US" dirty="0" err="1"/>
              <a:t>Z</a:t>
            </a:r>
            <a:r>
              <a:rPr lang="en-US" dirty="0" err="1" smtClean="0"/>
              <a:t>amindars</a:t>
            </a:r>
            <a:r>
              <a:rPr lang="en-US" dirty="0" smtClean="0"/>
              <a:t>- </a:t>
            </a:r>
            <a:r>
              <a:rPr lang="en-US" dirty="0" err="1" smtClean="0"/>
              <a:t>Premchand</a:t>
            </a:r>
            <a:r>
              <a:rPr lang="en-US" dirty="0" smtClean="0"/>
              <a:t>- Bullock Story</a:t>
            </a:r>
          </a:p>
          <a:p>
            <a:pPr lvl="2"/>
            <a:r>
              <a:rPr lang="en-US" dirty="0" smtClean="0"/>
              <a:t>Population Growth- uneducated</a:t>
            </a:r>
          </a:p>
          <a:p>
            <a:pPr lvl="2"/>
            <a:r>
              <a:rPr lang="en-US" dirty="0" smtClean="0"/>
              <a:t>Just Sustenance</a:t>
            </a:r>
            <a:endParaRPr lang="en-US" dirty="0"/>
          </a:p>
          <a:p>
            <a:r>
              <a:rPr lang="en-US" sz="4800" dirty="0" smtClean="0"/>
              <a:t>Empowerment by Govt.</a:t>
            </a:r>
          </a:p>
          <a:p>
            <a:pPr lvl="1"/>
            <a:r>
              <a:rPr lang="en-US" dirty="0" smtClean="0"/>
              <a:t>Legislative</a:t>
            </a:r>
          </a:p>
          <a:p>
            <a:pPr lvl="1"/>
            <a:r>
              <a:rPr lang="en-US" dirty="0" smtClean="0"/>
              <a:t>Farmers</a:t>
            </a:r>
          </a:p>
          <a:p>
            <a:pPr lvl="2"/>
            <a:r>
              <a:rPr lang="en-US" dirty="0" smtClean="0"/>
              <a:t>Factors of Production- Fertilizers etc.</a:t>
            </a:r>
          </a:p>
          <a:p>
            <a:pPr lvl="2"/>
            <a:r>
              <a:rPr lang="en-US" dirty="0" smtClean="0"/>
              <a:t>Crop Insurance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04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Legislative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30624"/>
            <a:ext cx="9144000" cy="5227376"/>
          </a:xfrm>
        </p:spPr>
        <p:txBody>
          <a:bodyPr>
            <a:normAutofit fontScale="32500" lnSpcReduction="20000"/>
          </a:bodyPr>
          <a:lstStyle/>
          <a:p>
            <a:endParaRPr lang="en-US" dirty="0" smtClean="0"/>
          </a:p>
          <a:p>
            <a:r>
              <a:rPr lang="en-US" sz="11200" dirty="0" smtClean="0"/>
              <a:t>Abolition of Intermediaries- Taxation</a:t>
            </a:r>
          </a:p>
          <a:p>
            <a:r>
              <a:rPr lang="en-US" sz="11200" dirty="0" smtClean="0"/>
              <a:t>Tenancy Reforms</a:t>
            </a:r>
          </a:p>
          <a:p>
            <a:r>
              <a:rPr lang="en-US" sz="11200" dirty="0" smtClean="0"/>
              <a:t>Ceiling on Land Holdings</a:t>
            </a:r>
          </a:p>
          <a:p>
            <a:r>
              <a:rPr lang="en-US" sz="11200" dirty="0" smtClean="0"/>
              <a:t>Consolidation of Farm Sizes</a:t>
            </a:r>
          </a:p>
          <a:p>
            <a:r>
              <a:rPr lang="en-US" sz="11200" dirty="0"/>
              <a:t>Legislative </a:t>
            </a:r>
            <a:r>
              <a:rPr lang="en-US" sz="11200" dirty="0" smtClean="0"/>
              <a:t>Intent</a:t>
            </a:r>
          </a:p>
          <a:p>
            <a:pPr lvl="1"/>
            <a:r>
              <a:rPr lang="en-US" sz="6200" dirty="0" smtClean="0"/>
              <a:t>Growth </a:t>
            </a:r>
            <a:r>
              <a:rPr lang="en-US" sz="6200" dirty="0"/>
              <a:t>and promotion of the Agricultural Sector </a:t>
            </a:r>
            <a:endParaRPr lang="en-US" sz="6200" dirty="0" smtClean="0"/>
          </a:p>
          <a:p>
            <a:pPr lvl="1"/>
            <a:r>
              <a:rPr lang="en-US" sz="6200" dirty="0" smtClean="0"/>
              <a:t>Empowerment of Farming Class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sz="11100" dirty="0" smtClean="0"/>
              <a:t>Outcome Today</a:t>
            </a:r>
          </a:p>
          <a:p>
            <a:pPr lvl="1"/>
            <a:r>
              <a:rPr lang="en-US" sz="6200" dirty="0" smtClean="0"/>
              <a:t>Improved</a:t>
            </a:r>
          </a:p>
          <a:p>
            <a:pPr lvl="1"/>
            <a:r>
              <a:rPr lang="en-US" sz="6200" dirty="0" smtClean="0"/>
              <a:t>Holy Cow</a:t>
            </a:r>
          </a:p>
          <a:p>
            <a:pPr lvl="1"/>
            <a:r>
              <a:rPr lang="en-US" sz="6200" dirty="0" smtClean="0"/>
              <a:t>Taxation</a:t>
            </a:r>
          </a:p>
          <a:p>
            <a:pPr lvl="1"/>
            <a:endParaRPr lang="en-US" dirty="0"/>
          </a:p>
          <a:p>
            <a:pPr marL="118872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76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                   Food Retail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lvl="0" indent="0">
              <a:buNone/>
            </a:pPr>
            <a:r>
              <a:rPr lang="en-IN" dirty="0" smtClean="0"/>
              <a:t>  </a:t>
            </a:r>
          </a:p>
          <a:p>
            <a:pPr lvl="0"/>
            <a:r>
              <a:rPr lang="en-IN" dirty="0" smtClean="0"/>
              <a:t>Food and grocery retail accounts to 60% of the total retail in India</a:t>
            </a:r>
          </a:p>
          <a:p>
            <a:pPr marL="118872" lvl="0" indent="0">
              <a:buNone/>
            </a:pPr>
            <a:endParaRPr lang="en-IN" dirty="0" smtClean="0"/>
          </a:p>
          <a:p>
            <a:pPr lvl="0"/>
            <a:r>
              <a:rPr lang="en-IN" dirty="0" smtClean="0"/>
              <a:t>Food and grocery retail- Rs. 25,12,962 crores (2014) or apprx USD 40 Billion</a:t>
            </a:r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2692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Food Value 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Big Whole Sellers/ </a:t>
            </a:r>
            <a:r>
              <a:rPr lang="en-US" dirty="0" err="1" smtClean="0"/>
              <a:t>Zamindaars</a:t>
            </a:r>
            <a:endParaRPr lang="en-US" dirty="0" smtClean="0"/>
          </a:p>
          <a:p>
            <a:pPr lvl="1"/>
            <a:r>
              <a:rPr lang="en-US" dirty="0" err="1" smtClean="0"/>
              <a:t>Hapur</a:t>
            </a:r>
            <a:r>
              <a:rPr lang="en-US" dirty="0" smtClean="0"/>
              <a:t> </a:t>
            </a:r>
            <a:r>
              <a:rPr lang="en-US" dirty="0" err="1" smtClean="0"/>
              <a:t>Mandi</a:t>
            </a:r>
            <a:endParaRPr lang="en-US" dirty="0"/>
          </a:p>
          <a:p>
            <a:r>
              <a:rPr lang="en-US" dirty="0" smtClean="0"/>
              <a:t>Real Tillers</a:t>
            </a:r>
          </a:p>
          <a:p>
            <a:pPr lvl="1"/>
            <a:r>
              <a:rPr lang="en-US" dirty="0" smtClean="0"/>
              <a:t>Hardly Any Power</a:t>
            </a:r>
            <a:endParaRPr lang="en-US" dirty="0"/>
          </a:p>
          <a:p>
            <a:r>
              <a:rPr lang="en-US" dirty="0" smtClean="0"/>
              <a:t>Empowerment by Govt.</a:t>
            </a:r>
          </a:p>
          <a:p>
            <a:pPr lvl="1"/>
            <a:r>
              <a:rPr lang="en-US" dirty="0" smtClean="0"/>
              <a:t>All legislation</a:t>
            </a:r>
            <a:endParaRPr lang="en-US" dirty="0"/>
          </a:p>
          <a:p>
            <a:r>
              <a:rPr lang="en-US" dirty="0" smtClean="0"/>
              <a:t>Yes, once in bigger groups</a:t>
            </a:r>
            <a:endParaRPr lang="en-US" dirty="0"/>
          </a:p>
          <a:p>
            <a:pPr lvl="1"/>
            <a:r>
              <a:rPr lang="en-US" dirty="0" err="1" smtClean="0"/>
              <a:t>Lijjat</a:t>
            </a:r>
            <a:r>
              <a:rPr lang="en-US" dirty="0" smtClean="0"/>
              <a:t>/</a:t>
            </a:r>
            <a:r>
              <a:rPr lang="en-US" dirty="0" err="1" smtClean="0"/>
              <a:t>Amul</a:t>
            </a:r>
            <a:r>
              <a:rPr lang="en-US" dirty="0" smtClean="0"/>
              <a:t> etc.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2748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142</TotalTime>
  <Words>879</Words>
  <Application>Microsoft Office PowerPoint</Application>
  <PresentationFormat>Экран (4:3)</PresentationFormat>
  <Paragraphs>203</Paragraphs>
  <Slides>26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4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                                         -KK Sharma                Chairman, KK Sharma Law Offices &amp;                                               ex Director General , CCI    </vt:lpstr>
      <vt:lpstr>               Indian Agriculture</vt:lpstr>
      <vt:lpstr>Презентация PowerPoint</vt:lpstr>
      <vt:lpstr>         Issues on  Supply Side</vt:lpstr>
      <vt:lpstr>               Bargaining Power</vt:lpstr>
      <vt:lpstr>      1947 onwards-Story Unfolds </vt:lpstr>
      <vt:lpstr>                     Legislative</vt:lpstr>
      <vt:lpstr>                    Food Retail</vt:lpstr>
      <vt:lpstr>             Food Value Chain</vt:lpstr>
      <vt:lpstr>                Progression</vt:lpstr>
      <vt:lpstr>Indian Food Retail Sector</vt:lpstr>
      <vt:lpstr>Tipping the Bargaining Power?</vt:lpstr>
      <vt:lpstr>Disrupting E-commerce: 3rd Player</vt:lpstr>
      <vt:lpstr>Superior Bargaining Power- India</vt:lpstr>
      <vt:lpstr>       Government and CCI</vt:lpstr>
      <vt:lpstr>   DISRUPTERS</vt:lpstr>
      <vt:lpstr>Презентация PowerPoint</vt:lpstr>
      <vt:lpstr>                      KIRANA  </vt:lpstr>
      <vt:lpstr>       E tailers in Food retail</vt:lpstr>
      <vt:lpstr>     Present bargaining power</vt:lpstr>
      <vt:lpstr>     Way to Grow -Cooperatives</vt:lpstr>
      <vt:lpstr>Contract  and Corporate Farming</vt:lpstr>
      <vt:lpstr>    Various issues  </vt:lpstr>
      <vt:lpstr>Competition Law / Government</vt:lpstr>
      <vt:lpstr>FUTURE TENSE</vt:lpstr>
      <vt:lpstr> </vt:lpstr>
    </vt:vector>
  </TitlesOfParts>
  <Company>kklaws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dsfadhfds</dc:title>
  <dc:creator>K K Sharma</dc:creator>
  <cp:lastModifiedBy>User</cp:lastModifiedBy>
  <cp:revision>18</cp:revision>
  <dcterms:created xsi:type="dcterms:W3CDTF">2016-05-17T18:01:36Z</dcterms:created>
  <dcterms:modified xsi:type="dcterms:W3CDTF">2021-09-13T08:02:27Z</dcterms:modified>
</cp:coreProperties>
</file>